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534" r:id="rId3"/>
    <p:sldId id="513" r:id="rId4"/>
    <p:sldId id="549" r:id="rId5"/>
    <p:sldId id="429" r:id="rId6"/>
    <p:sldId id="535" r:id="rId7"/>
    <p:sldId id="559" r:id="rId8"/>
    <p:sldId id="587" r:id="rId9"/>
    <p:sldId id="561" r:id="rId10"/>
    <p:sldId id="566" r:id="rId11"/>
    <p:sldId id="542" r:id="rId12"/>
    <p:sldId id="562" r:id="rId13"/>
    <p:sldId id="567" r:id="rId14"/>
    <p:sldId id="543" r:id="rId15"/>
    <p:sldId id="568" r:id="rId16"/>
    <p:sldId id="554" r:id="rId17"/>
  </p:sldIdLst>
  <p:sldSz cx="9144000" cy="6858000" type="screen4x3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7">
          <p15:clr>
            <a:srgbClr val="A4A3A4"/>
          </p15:clr>
        </p15:guide>
        <p15:guide id="2" orient="horz" pos="709">
          <p15:clr>
            <a:srgbClr val="A4A3A4"/>
          </p15:clr>
        </p15:guide>
        <p15:guide id="3" pos="5465">
          <p15:clr>
            <a:srgbClr val="A4A3A4"/>
          </p15:clr>
        </p15:guide>
        <p15:guide id="4" pos="115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53" autoAdjust="0"/>
    <p:restoredTop sz="93792" autoAdjust="0"/>
  </p:normalViewPr>
  <p:slideViewPr>
    <p:cSldViewPr>
      <p:cViewPr varScale="1">
        <p:scale>
          <a:sx n="111" d="100"/>
          <a:sy n="111" d="100"/>
        </p:scale>
        <p:origin x="1572" y="96"/>
      </p:cViewPr>
      <p:guideLst>
        <p:guide orient="horz" pos="1207"/>
        <p:guide orient="horz" pos="709"/>
        <p:guide pos="5465"/>
        <p:guide pos="115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720"/>
    </p:cViewPr>
  </p:sorterViewPr>
  <p:notesViewPr>
    <p:cSldViewPr showGuides="1">
      <p:cViewPr varScale="1">
        <p:scale>
          <a:sx n="93" d="100"/>
          <a:sy n="93" d="100"/>
        </p:scale>
        <p:origin x="-2814" y="-12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63A88-CE75-4B4B-A78F-7D0960031028}" type="datetimeFigureOut">
              <a:rPr lang="sv-SE" smtClean="0"/>
              <a:pPr/>
              <a:t>2025-04-13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49689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35AE16-2054-4F65-BA1E-F1EB418DD78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52840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3D7C6-A32D-489C-A335-11E76D92C899}" type="datetimeFigureOut">
              <a:rPr lang="sv-SE" smtClean="0"/>
              <a:t>2025-04-10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AD261-27EA-4D19-AFA3-A87AE7E11E4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3749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AD261-27EA-4D19-AFA3-A87AE7E11E47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61741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B08702-EBC3-442B-B99C-066E9B657FCD}" type="slidenum">
              <a:rPr lang="sv-SE" smtClean="0"/>
              <a:pPr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92581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t hörn 6"/>
          <p:cNvSpPr/>
          <p:nvPr userDrawn="1"/>
        </p:nvSpPr>
        <p:spPr>
          <a:xfrm flipH="1" flipV="1">
            <a:off x="2311471" y="-18386"/>
            <a:ext cx="6840000" cy="6120000"/>
          </a:xfrm>
          <a:prstGeom prst="round1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b="1" dirty="0"/>
              <a:t>  </a:t>
            </a:r>
            <a:endParaRPr lang="sv-SE" sz="2000" dirty="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699793" y="332657"/>
            <a:ext cx="5654468" cy="1288831"/>
          </a:xfrm>
        </p:spPr>
        <p:txBody>
          <a:bodyPr anchor="b" anchorCtr="0"/>
          <a:lstStyle>
            <a:lvl1pPr algn="l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2700339" y="1556792"/>
            <a:ext cx="5616624" cy="1536576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F806-8704-4087-9D63-CCD4A2A3AA21}" type="datetimeFigureOut">
              <a:rPr lang="sv-SE" smtClean="0"/>
              <a:pPr/>
              <a:t>2025-04-10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87393-7EAA-448B-B331-111DEE27A846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Bildobjekt 8" descr="Flaggan och skk-logotyp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14309" y="37354"/>
            <a:ext cx="1565404" cy="18448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835151" y="1916113"/>
            <a:ext cx="7139136" cy="421005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F806-8704-4087-9D63-CCD4A2A3AA21}" type="datetimeFigureOut">
              <a:rPr lang="sv-SE" smtClean="0"/>
              <a:pPr/>
              <a:t>2025-04-10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87393-7EAA-448B-B331-111DEE27A846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835149" y="4653137"/>
            <a:ext cx="6840539" cy="1115839"/>
          </a:xfrm>
          <a:noFill/>
        </p:spPr>
        <p:txBody>
          <a:bodyPr anchor="t">
            <a:normAutofit/>
          </a:bodyPr>
          <a:lstStyle>
            <a:lvl1pPr algn="l">
              <a:defRPr sz="2000" b="0" cap="none" baseline="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835149" y="2906714"/>
            <a:ext cx="6840539" cy="1746423"/>
          </a:xfrm>
          <a:ln>
            <a:noFill/>
          </a:ln>
        </p:spPr>
        <p:txBody>
          <a:bodyPr anchor="b">
            <a:normAutofit/>
          </a:bodyPr>
          <a:lstStyle>
            <a:lvl1pPr marL="0" indent="0" algn="l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F806-8704-4087-9D63-CCD4A2A3AA21}" type="datetimeFigureOut">
              <a:rPr lang="sv-SE" smtClean="0"/>
              <a:pPr/>
              <a:t>2025-04-10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87393-7EAA-448B-B331-111DEE27A846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835151" y="1916113"/>
            <a:ext cx="3122648" cy="421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564152" y="1916113"/>
            <a:ext cx="3122648" cy="421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F806-8704-4087-9D63-CCD4A2A3AA21}" type="datetimeFigureOut">
              <a:rPr lang="sv-SE" smtClean="0"/>
              <a:pPr/>
              <a:t>2025-04-10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87393-7EAA-448B-B331-111DEE27A846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835151" y="1916113"/>
            <a:ext cx="3174732" cy="12248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835151" y="3429000"/>
            <a:ext cx="3174732" cy="2697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5522688" y="1916112"/>
            <a:ext cx="3153001" cy="12248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525605" y="3429000"/>
            <a:ext cx="3175980" cy="2697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F806-8704-4087-9D63-CCD4A2A3AA21}" type="datetimeFigureOut">
              <a:rPr lang="sv-SE" smtClean="0"/>
              <a:pPr/>
              <a:t>2025-04-10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87393-7EAA-448B-B331-111DEE27A846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F806-8704-4087-9D63-CCD4A2A3AA21}" type="datetimeFigureOut">
              <a:rPr lang="sv-SE" smtClean="0"/>
              <a:pPr/>
              <a:t>2025-04-10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87393-7EAA-448B-B331-111DEE27A846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F806-8704-4087-9D63-CCD4A2A3AA21}" type="datetimeFigureOut">
              <a:rPr lang="sv-SE" smtClean="0"/>
              <a:pPr/>
              <a:t>2025-04-10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87393-7EAA-448B-B331-111DEE27A846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283970" y="1916113"/>
            <a:ext cx="4402831" cy="42100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835149" y="1916113"/>
            <a:ext cx="2232795" cy="4210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F806-8704-4087-9D63-CCD4A2A3AA21}" type="datetimeFigureOut">
              <a:rPr lang="sv-SE" smtClean="0"/>
              <a:pPr/>
              <a:t>2025-04-10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87393-7EAA-448B-B331-111DEE27A84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835151" y="116632"/>
            <a:ext cx="7128024" cy="1080120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835149" y="1916114"/>
            <a:ext cx="6840539" cy="36011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828800" y="5661249"/>
            <a:ext cx="6846888" cy="7200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F806-8704-4087-9D63-CCD4A2A3AA21}" type="datetimeFigureOut">
              <a:rPr lang="sv-SE" smtClean="0"/>
              <a:pPr/>
              <a:t>2025-04-10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87393-7EAA-448B-B331-111DEE27A84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835151" y="116632"/>
            <a:ext cx="7128024" cy="1080120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F806-8704-4087-9D63-CCD4A2A3AA21}" type="datetimeFigureOut">
              <a:rPr lang="sv-SE" smtClean="0"/>
              <a:pPr/>
              <a:t>2025-04-10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87393-7EAA-448B-B331-111DEE27A846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F806-8704-4087-9D63-CCD4A2A3AA21}" type="datetimeFigureOut">
              <a:rPr lang="sv-SE" smtClean="0"/>
              <a:pPr/>
              <a:t>2025-04-10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87393-7EAA-448B-B331-111DEE27A846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med rundat hörn 8"/>
          <p:cNvSpPr/>
          <p:nvPr/>
        </p:nvSpPr>
        <p:spPr>
          <a:xfrm flipH="1" flipV="1">
            <a:off x="1442357" y="0"/>
            <a:ext cx="7701643" cy="1260000"/>
          </a:xfrm>
          <a:prstGeom prst="round1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b="1" dirty="0"/>
              <a:t>  </a:t>
            </a:r>
            <a:endParaRPr lang="sv-SE" sz="2000" dirty="0"/>
          </a:p>
        </p:txBody>
      </p:sp>
      <p:sp>
        <p:nvSpPr>
          <p:cNvPr id="8" name="Rektangel 7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835151" y="116632"/>
            <a:ext cx="7128024" cy="108012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835151" y="1916832"/>
            <a:ext cx="7128024" cy="4210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597352"/>
            <a:ext cx="2133600" cy="2160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17EF806-8704-4087-9D63-CCD4A2A3AA21}" type="datetimeFigureOut">
              <a:rPr lang="sv-SE" smtClean="0"/>
              <a:pPr/>
              <a:t>2025-04-10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597352"/>
            <a:ext cx="2895600" cy="2160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597352"/>
            <a:ext cx="2133600" cy="2160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9AC87393-7EAA-448B-B331-111DEE27A846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7" name="Bildobjekt 6" descr="SKK-logo-PMS355-stÜende-med-payoff-utan-platta.eps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27" y="89419"/>
            <a:ext cx="1152128" cy="110935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/>
        </a:buClr>
        <a:buSzPct val="11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tx1"/>
        </a:buClr>
        <a:buSzPct val="11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1"/>
        </a:buClr>
        <a:buSzPct val="9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4211960" y="4221088"/>
            <a:ext cx="4519754" cy="665750"/>
          </a:xfrm>
        </p:spPr>
        <p:txBody>
          <a:bodyPr/>
          <a:lstStyle/>
          <a:p>
            <a:r>
              <a:rPr lang="sv-SE" dirty="0"/>
              <a:t> </a:t>
            </a:r>
          </a:p>
        </p:txBody>
      </p:sp>
      <p:sp>
        <p:nvSpPr>
          <p:cNvPr id="7" name="textruta 6"/>
          <p:cNvSpPr txBox="1"/>
          <p:nvPr/>
        </p:nvSpPr>
        <p:spPr>
          <a:xfrm>
            <a:off x="2987824" y="4553963"/>
            <a:ext cx="525658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v-SE" sz="2400" b="1" dirty="0">
                <a:solidFill>
                  <a:schemeClr val="bg2"/>
                </a:solidFill>
              </a:rPr>
              <a:t>Catharina Brandsten, Mentalpoolen</a:t>
            </a:r>
          </a:p>
          <a:p>
            <a:pPr algn="r"/>
            <a:endParaRPr lang="sv-SE" dirty="0">
              <a:solidFill>
                <a:schemeClr val="bg2"/>
              </a:solidFill>
            </a:endParaRPr>
          </a:p>
          <a:p>
            <a:pPr algn="r"/>
            <a:r>
              <a:rPr lang="sv-SE" dirty="0">
                <a:solidFill>
                  <a:schemeClr val="bg2"/>
                </a:solidFill>
              </a:rPr>
              <a:t>April 10, 2025</a:t>
            </a:r>
          </a:p>
          <a:p>
            <a:pPr algn="r"/>
            <a:endParaRPr lang="sv-SE" dirty="0"/>
          </a:p>
        </p:txBody>
      </p:sp>
      <p:pic>
        <p:nvPicPr>
          <p:cNvPr id="6" name="Bildobjekt 5"/>
          <p:cNvPicPr/>
          <p:nvPr/>
        </p:nvPicPr>
        <p:blipFill rotWithShape="1">
          <a:blip r:embed="rId3"/>
          <a:srcRect l="35135" t="47033" r="34821" b="32334"/>
          <a:stretch/>
        </p:blipFill>
        <p:spPr bwMode="auto">
          <a:xfrm>
            <a:off x="2843808" y="1966135"/>
            <a:ext cx="5544616" cy="21829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5DCD2E4C-0E6E-47E2-9712-6DC35CEE69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v-SE" dirty="0"/>
              <a:t>Japansk spets</a:t>
            </a:r>
            <a:br>
              <a:rPr lang="sv-SE" dirty="0"/>
            </a:br>
            <a:endParaRPr lang="sv-SE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5F91FFD-118E-139B-5369-14853FC2B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1" y="116632"/>
            <a:ext cx="7128024" cy="1080120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sv-SE" b="1" kern="1200">
                <a:latin typeface="+mj-lt"/>
                <a:ea typeface="+mj-ea"/>
                <a:cs typeface="+mj-cs"/>
              </a:rPr>
              <a:t>Japansk spets</a:t>
            </a:r>
          </a:p>
        </p:txBody>
      </p:sp>
      <p:pic>
        <p:nvPicPr>
          <p:cNvPr id="1026" name="Picture 2" descr="Illustration av hundrasen Japansk spets">
            <a:extLst>
              <a:ext uri="{FF2B5EF4-FFF2-40B4-BE49-F238E27FC236}">
                <a16:creationId xmlns:a16="http://schemas.microsoft.com/office/drawing/2014/main" id="{1F4A36B2-E34A-BA46-7C90-AD1B8C3EB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5151" y="2850145"/>
            <a:ext cx="3122648" cy="2341986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91D8384D-FF3B-FD48-9AC1-A2735473CA08}"/>
              </a:ext>
            </a:extLst>
          </p:cNvPr>
          <p:cNvSpPr txBox="1"/>
          <p:nvPr/>
        </p:nvSpPr>
        <p:spPr>
          <a:xfrm>
            <a:off x="5564152" y="1916113"/>
            <a:ext cx="3122648" cy="4210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110000"/>
            </a:pPr>
            <a:r>
              <a:rPr lang="sv-SE" sz="2000" b="1" i="0" dirty="0">
                <a:effectLst/>
              </a:rPr>
              <a:t>Egenskaper och mentalitet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110000"/>
            </a:pPr>
            <a:r>
              <a:rPr lang="sv-SE" sz="2000" b="0" i="0" dirty="0">
                <a:effectLst/>
              </a:rPr>
              <a:t>Japansk spets är en hund med </a:t>
            </a:r>
            <a:r>
              <a:rPr lang="sv-SE" sz="2000" b="0" i="0" dirty="0">
                <a:effectLst/>
                <a:highlight>
                  <a:srgbClr val="66FF66"/>
                </a:highlight>
              </a:rPr>
              <a:t>stor familjekänsla</a:t>
            </a:r>
            <a:r>
              <a:rPr lang="sv-SE" sz="2000" b="0" i="0" dirty="0">
                <a:effectLst/>
              </a:rPr>
              <a:t>, glad, vaken, livlig och arbetsvillig. Rasen har relativt låg jaktinstinkt. Det är en pigg och uppmärksam spetshund som älskar att vara med överallt och har lätt för att skälla. </a:t>
            </a:r>
          </a:p>
        </p:txBody>
      </p:sp>
    </p:spTree>
    <p:extLst>
      <p:ext uri="{BB962C8B-B14F-4D97-AF65-F5344CB8AC3E}">
        <p14:creationId xmlns:p14="http://schemas.microsoft.com/office/powerpoint/2010/main" val="721373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B4B98-4F13-4675-BD6A-C1915D152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Översikt</a:t>
            </a:r>
            <a:r>
              <a:rPr lang="en-GB" dirty="0"/>
              <a:t> BPH</a:t>
            </a:r>
            <a:endParaRPr lang="en-SE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33F598F8-22C5-BBD2-1F1E-CB57562DFAB1}"/>
              </a:ext>
            </a:extLst>
          </p:cNvPr>
          <p:cNvSpPr txBox="1"/>
          <p:nvPr/>
        </p:nvSpPr>
        <p:spPr>
          <a:xfrm>
            <a:off x="683568" y="4024708"/>
            <a:ext cx="80648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Totalt 97 individer har startat på BPH, dvs även 5 importer.</a:t>
            </a:r>
          </a:p>
          <a:p>
            <a:endParaRPr lang="sv-SE" dirty="0"/>
          </a:p>
          <a:p>
            <a:r>
              <a:rPr lang="sv-SE" dirty="0"/>
              <a:t>7  hundar är anmälda utan skott, för 6 hundar avstår sedan ägaren skott </a:t>
            </a:r>
          </a:p>
          <a:p>
            <a:r>
              <a:rPr lang="sv-SE" dirty="0"/>
              <a:t>Notera därför att 15 % av hundarna testas ej för skott.</a:t>
            </a:r>
          </a:p>
          <a:p>
            <a:endParaRPr lang="sv-SE" dirty="0"/>
          </a:p>
          <a:p>
            <a:r>
              <a:rPr lang="sv-SE" dirty="0"/>
              <a:t>Totalt 3 svenskfödda hundar  har brutit BPH ( 3 %).</a:t>
            </a:r>
          </a:p>
          <a:p>
            <a:endParaRPr lang="sv-SE" dirty="0"/>
          </a:p>
          <a:p>
            <a:r>
              <a:rPr lang="sv-SE" dirty="0"/>
              <a:t>Inga hundar har fördjupad genomgång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B4E4E18-B4A8-270C-A738-8DC61864A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972" y="1556792"/>
            <a:ext cx="8190087" cy="228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61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13FAA2-B451-2B35-9EE0-3BC563BCE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Följ generationerna!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CA5443E8-DF8F-983E-C4FE-77F6F5166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268760"/>
            <a:ext cx="6867195" cy="516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568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AE049F3-4478-4585-8F85-CDA999D9D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Spindel (enbart svenskfödda hundar ingår) </a:t>
            </a:r>
            <a:br>
              <a:rPr lang="sv-SE" dirty="0"/>
            </a:br>
            <a:r>
              <a:rPr lang="sv-SE" dirty="0"/>
              <a:t>200 spindel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7D9BDE-7DB1-40BE-9380-5BD5290CF372}"/>
              </a:ext>
            </a:extLst>
          </p:cNvPr>
          <p:cNvSpPr txBox="1"/>
          <p:nvPr/>
        </p:nvSpPr>
        <p:spPr>
          <a:xfrm>
            <a:off x="5652120" y="1484784"/>
            <a:ext cx="1152128" cy="5760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S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BA243D-E3F1-4A9B-83A9-5CE175477F30}"/>
              </a:ext>
            </a:extLst>
          </p:cNvPr>
          <p:cNvSpPr txBox="1"/>
          <p:nvPr/>
        </p:nvSpPr>
        <p:spPr>
          <a:xfrm>
            <a:off x="6372200" y="2132856"/>
            <a:ext cx="6480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SE" dirty="0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B3E2605B-43A7-41B6-AF17-160807151E57}"/>
              </a:ext>
            </a:extLst>
          </p:cNvPr>
          <p:cNvSpPr/>
          <p:nvPr/>
        </p:nvSpPr>
        <p:spPr>
          <a:xfrm rot="5400000" flipV="1">
            <a:off x="6239036" y="2302521"/>
            <a:ext cx="914400" cy="914400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91BFA0-6541-4F37-90F6-F37F3362DF89}"/>
              </a:ext>
            </a:extLst>
          </p:cNvPr>
          <p:cNvSpPr txBox="1"/>
          <p:nvPr/>
        </p:nvSpPr>
        <p:spPr>
          <a:xfrm>
            <a:off x="2016274" y="5301208"/>
            <a:ext cx="5003998" cy="1200329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sv" sz="1800" dirty="0">
                <a:effectLst/>
                <a:latin typeface="Calibri" panose="020F0502020204030204" pitchFamily="34" charset="0"/>
                <a:ea typeface="MS Mincho" panose="02020609040205080304" pitchFamily="49" charset="-128"/>
              </a:rPr>
              <a:t>Spindeldiagrammet visar rasens </a:t>
            </a:r>
            <a:r>
              <a:rPr lang="sv" sz="1800" u="sng" dirty="0">
                <a:effectLst/>
                <a:latin typeface="Calibri" panose="020F0502020204030204" pitchFamily="34" charset="0"/>
                <a:ea typeface="MS Mincho" panose="02020609040205080304" pitchFamily="49" charset="-128"/>
              </a:rPr>
              <a:t>medelvärden</a:t>
            </a:r>
            <a:r>
              <a:rPr lang="sv" sz="1800" dirty="0">
                <a:effectLst/>
                <a:latin typeface="Calibri" panose="020F0502020204030204" pitchFamily="34" charset="0"/>
                <a:ea typeface="MS Mincho" panose="02020609040205080304" pitchFamily="49" charset="-128"/>
              </a:rPr>
              <a:t> för de olika egenskaperna men säger ingenting om den beteendevariation som finns hos de beskrivna hundarna </a:t>
            </a:r>
            <a:endParaRPr lang="en-SE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B4B5E5D4-F1B0-6655-560E-EACCDE2D716A}"/>
              </a:ext>
            </a:extLst>
          </p:cNvPr>
          <p:cNvSpPr/>
          <p:nvPr/>
        </p:nvSpPr>
        <p:spPr>
          <a:xfrm>
            <a:off x="3456597" y="1429624"/>
            <a:ext cx="1349871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54F865FF-D191-CCCA-FD35-89C01C508D2B}"/>
              </a:ext>
            </a:extLst>
          </p:cNvPr>
          <p:cNvSpPr txBox="1"/>
          <p:nvPr/>
        </p:nvSpPr>
        <p:spPr>
          <a:xfrm>
            <a:off x="3779912" y="1628800"/>
            <a:ext cx="4320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C3D9DCB4-9861-0196-5E3F-48F09956F907}"/>
              </a:ext>
            </a:extLst>
          </p:cNvPr>
          <p:cNvSpPr txBox="1"/>
          <p:nvPr/>
        </p:nvSpPr>
        <p:spPr>
          <a:xfrm>
            <a:off x="4278542" y="1913126"/>
            <a:ext cx="502872" cy="50405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96E5FFF-9C49-72B9-D112-DD55CEB67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4837" y="1649558"/>
            <a:ext cx="4012697" cy="3406003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61395FC9-C125-C99F-106A-FEBC5D4DF5D8}"/>
              </a:ext>
            </a:extLst>
          </p:cNvPr>
          <p:cNvSpPr txBox="1"/>
          <p:nvPr/>
        </p:nvSpPr>
        <p:spPr>
          <a:xfrm>
            <a:off x="6804248" y="2780928"/>
            <a:ext cx="1944216" cy="147732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sv-SE" dirty="0"/>
              <a:t>Fem importer har också gjort BPH men deras resultat ingår inte i denna </a:t>
            </a:r>
            <a:r>
              <a:rPr lang="sv-SE" dirty="0" err="1"/>
              <a:t>sprindel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98917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>
            <a:extLst>
              <a:ext uri="{FF2B5EF4-FFF2-40B4-BE49-F238E27FC236}">
                <a16:creationId xmlns:a16="http://schemas.microsoft.com/office/drawing/2014/main" id="{43E5F8A9-F0F1-942D-1C75-D65EC1F4B25F}"/>
              </a:ext>
            </a:extLst>
          </p:cNvPr>
          <p:cNvSpPr txBox="1"/>
          <p:nvPr/>
        </p:nvSpPr>
        <p:spPr>
          <a:xfrm>
            <a:off x="1619672" y="332656"/>
            <a:ext cx="6840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>
                <a:solidFill>
                  <a:schemeClr val="bg1"/>
                </a:solidFill>
              </a:rPr>
              <a:t>Spindelvärdena redovisade som siffror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0B456AE0-789D-F047-ABBD-232A4DB80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864" y="1323264"/>
            <a:ext cx="1202804" cy="4500000"/>
          </a:xfrm>
          <a:prstGeom prst="rect">
            <a:avLst/>
          </a:prstGeom>
        </p:spPr>
      </p:pic>
      <p:sp>
        <p:nvSpPr>
          <p:cNvPr id="29" name="textruta 28">
            <a:extLst>
              <a:ext uri="{FF2B5EF4-FFF2-40B4-BE49-F238E27FC236}">
                <a16:creationId xmlns:a16="http://schemas.microsoft.com/office/drawing/2014/main" id="{1FD67D44-FFB6-5FAC-D30C-6C4FD2B841F4}"/>
              </a:ext>
            </a:extLst>
          </p:cNvPr>
          <p:cNvSpPr txBox="1"/>
          <p:nvPr/>
        </p:nvSpPr>
        <p:spPr>
          <a:xfrm>
            <a:off x="4906133" y="5877272"/>
            <a:ext cx="10340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/>
              <a:t>Finsk lapphund </a:t>
            </a:r>
            <a:r>
              <a:rPr lang="sv-SE" sz="1600" dirty="0"/>
              <a:t>+500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F78B832-0130-3E02-54B8-3481CC571C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72" y="1268760"/>
            <a:ext cx="1235678" cy="4572008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6CA36368-969B-15F8-5501-A3DC5E684E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610" y="1350561"/>
            <a:ext cx="1208015" cy="4572000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561F7354-4FB0-2D68-7233-FD43EC2773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1766" y="1359264"/>
            <a:ext cx="1184837" cy="4464000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3E34064E-467D-99AB-0230-9AE61C787FD0}"/>
              </a:ext>
            </a:extLst>
          </p:cNvPr>
          <p:cNvSpPr txBox="1"/>
          <p:nvPr/>
        </p:nvSpPr>
        <p:spPr>
          <a:xfrm>
            <a:off x="6012160" y="5868561"/>
            <a:ext cx="812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/>
              <a:t>Lapsk </a:t>
            </a:r>
          </a:p>
          <a:p>
            <a:r>
              <a:rPr lang="sv-SE" sz="1400" dirty="0"/>
              <a:t>vallhund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599C14D0-B4B9-979E-810D-45770A7DB7BF}"/>
              </a:ext>
            </a:extLst>
          </p:cNvPr>
          <p:cNvSpPr txBox="1"/>
          <p:nvPr/>
        </p:nvSpPr>
        <p:spPr>
          <a:xfrm>
            <a:off x="7323963" y="5879013"/>
            <a:ext cx="9204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/>
              <a:t>Svensk</a:t>
            </a:r>
          </a:p>
          <a:p>
            <a:r>
              <a:rPr lang="sv-SE" sz="1400" dirty="0"/>
              <a:t> lapphund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EAB6DF5-24E5-CBA7-197D-466B7D048E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6887" y="1341264"/>
            <a:ext cx="1262985" cy="4464000"/>
          </a:xfrm>
          <a:prstGeom prst="rect">
            <a:avLst/>
          </a:prstGeom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837AB72D-898A-59D0-BDAF-EE6AF81D61CB}"/>
              </a:ext>
            </a:extLst>
          </p:cNvPr>
          <p:cNvSpPr txBox="1"/>
          <p:nvPr/>
        </p:nvSpPr>
        <p:spPr>
          <a:xfrm>
            <a:off x="3635896" y="5930116"/>
            <a:ext cx="812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/>
              <a:t>Isländsk fårhund</a:t>
            </a:r>
          </a:p>
        </p:txBody>
      </p:sp>
      <p:pic>
        <p:nvPicPr>
          <p:cNvPr id="9" name="Picture 2" descr="Illustration av hundrasen Japansk spets">
            <a:extLst>
              <a:ext uri="{FF2B5EF4-FFF2-40B4-BE49-F238E27FC236}">
                <a16:creationId xmlns:a16="http://schemas.microsoft.com/office/drawing/2014/main" id="{FE36E19C-9C08-00D9-67C7-1B5D79F4E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316" y="5855162"/>
            <a:ext cx="812017" cy="60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9441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AC05A-BDEC-D495-847C-3BC74EEE5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43D05-BC1E-97F6-F805-BED10DF86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1" y="116632"/>
            <a:ext cx="7128024" cy="1080120"/>
          </a:xfrm>
        </p:spPr>
        <p:txBody>
          <a:bodyPr anchor="b">
            <a:normAutofit/>
          </a:bodyPr>
          <a:lstStyle/>
          <a:p>
            <a:r>
              <a:rPr lang="en-GB" dirty="0" err="1"/>
              <a:t>Socialitet</a:t>
            </a:r>
            <a:r>
              <a:rPr lang="en-GB" dirty="0"/>
              <a:t>/</a:t>
            </a:r>
            <a:r>
              <a:rPr lang="en-GB" dirty="0" err="1"/>
              <a:t>hälsning</a:t>
            </a:r>
            <a:r>
              <a:rPr lang="en-GB" dirty="0"/>
              <a:t>/</a:t>
            </a:r>
            <a:r>
              <a:rPr lang="en-GB" dirty="0" err="1"/>
              <a:t>undergivenhet</a:t>
            </a:r>
            <a:r>
              <a:rPr lang="en-GB" dirty="0"/>
              <a:t> M1 &amp; M6 </a:t>
            </a:r>
            <a:endParaRPr lang="en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3798DE12-024E-07AF-C61A-46880ED8A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1276539"/>
            <a:ext cx="3165476" cy="1680437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9F194829-5480-166D-5D38-4999499F83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1276539"/>
            <a:ext cx="3124561" cy="1680436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43DAE027-B1F5-B610-4894-F879BF149B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0785" y="3104810"/>
            <a:ext cx="3036411" cy="1592429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A04A6ACE-3703-DDD8-81CC-604701F847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1886" y="3025023"/>
            <a:ext cx="3102787" cy="1752005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81D17193-863D-C0D8-5A0E-78835CD132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9863" y="4771751"/>
            <a:ext cx="3036411" cy="161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333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947D6-826E-5F6A-B993-782E40A60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E0CDC-441B-B521-0D85-FF64CEE3E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1" y="116632"/>
            <a:ext cx="7128024" cy="1080120"/>
          </a:xfrm>
        </p:spPr>
        <p:txBody>
          <a:bodyPr anchor="b">
            <a:normAutofit/>
          </a:bodyPr>
          <a:lstStyle/>
          <a:p>
            <a:r>
              <a:rPr lang="en-GB" dirty="0" err="1"/>
              <a:t>Lekintresse</a:t>
            </a:r>
            <a:r>
              <a:rPr lang="en-GB" dirty="0"/>
              <a:t>, M2</a:t>
            </a:r>
            <a:endParaRPr lang="en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3176B45B-2EBE-D162-29F5-80E03024E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921" y="1607088"/>
            <a:ext cx="3283565" cy="1800200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8ABB8511-CCF9-966A-DF8A-16F527C299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6410" y="1653948"/>
            <a:ext cx="3258175" cy="175334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7CCAE4F2-65E2-35D5-A66B-7D3F8ABB6B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5841" y="3717032"/>
            <a:ext cx="3251526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94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38FE8-7C15-2478-6CA9-1A4545364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86CDBD8-EED7-3932-C45E-D74D21085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1" y="116632"/>
            <a:ext cx="7128024" cy="1080120"/>
          </a:xfrm>
        </p:spPr>
        <p:txBody>
          <a:bodyPr anchor="b">
            <a:normAutofit/>
          </a:bodyPr>
          <a:lstStyle/>
          <a:p>
            <a:r>
              <a:rPr lang="sv-SE" dirty="0"/>
              <a:t>Engagemang för mat, M3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2B10CB33-0AB4-00B7-F365-23013ABC5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2071926"/>
            <a:ext cx="4053021" cy="218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9464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3429B-B0A4-D8B3-9DAE-84280A037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D2B8C357-AF56-A0E2-F31D-2F366784B80E}"/>
              </a:ext>
            </a:extLst>
          </p:cNvPr>
          <p:cNvSpPr txBox="1"/>
          <p:nvPr/>
        </p:nvSpPr>
        <p:spPr>
          <a:xfrm>
            <a:off x="1979712" y="332656"/>
            <a:ext cx="590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dirty="0" err="1">
                <a:solidFill>
                  <a:schemeClr val="bg1"/>
                </a:solidFill>
              </a:rPr>
              <a:t>Förarkontakt</a:t>
            </a:r>
            <a:r>
              <a:rPr lang="sv-SE" sz="3600" dirty="0">
                <a:solidFill>
                  <a:schemeClr val="bg1"/>
                </a:solidFill>
              </a:rPr>
              <a:t>, M2 och M3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23A5E7D7-000E-1D70-37C2-CC78FBA00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5" y="1844824"/>
            <a:ext cx="3388713" cy="1848390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064EDE43-DCA7-E343-361B-98100FEFC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1852" y="1844824"/>
            <a:ext cx="3494598" cy="1820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943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343C81-064A-D4A9-9448-073F7D3DB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1" y="116632"/>
            <a:ext cx="7128024" cy="1080120"/>
          </a:xfrm>
        </p:spPr>
        <p:txBody>
          <a:bodyPr anchor="b">
            <a:normAutofit/>
          </a:bodyPr>
          <a:lstStyle/>
          <a:p>
            <a:r>
              <a:rPr lang="sv-SE" dirty="0"/>
              <a:t>Nyfikenhet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4C9E944-431F-B24B-6D0B-31778CE5AB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151" y="2022180"/>
            <a:ext cx="7139136" cy="39979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52034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03BDC-980A-AD18-2185-546E3E3DD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64E7753-32AB-0F20-684C-C96000549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116632"/>
            <a:ext cx="7740352" cy="1080120"/>
          </a:xfrm>
        </p:spPr>
        <p:txBody>
          <a:bodyPr anchor="b">
            <a:normAutofit/>
          </a:bodyPr>
          <a:lstStyle/>
          <a:p>
            <a:r>
              <a:rPr lang="sv-SE" sz="2600" dirty="0"/>
              <a:t>Nyfikenhet M4,M5 &amp; M8, samt M2-M6 (</a:t>
            </a:r>
            <a:r>
              <a:rPr lang="sv-SE" sz="2600" dirty="0" err="1"/>
              <a:t>us</a:t>
            </a:r>
            <a:r>
              <a:rPr lang="sv-SE" sz="2600" dirty="0"/>
              <a:t>. av annat)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7DC153B1-7D0C-E748-6EC3-F6D23AFD5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517" y="1358552"/>
            <a:ext cx="3235566" cy="1871001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4AD9B557-D360-8D0C-69C0-9E065ED24D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3749" y="1404273"/>
            <a:ext cx="3318692" cy="1825280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22900665-657B-EEA3-378F-95FED29208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7517" y="3551773"/>
            <a:ext cx="3235566" cy="1721932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AAFA9C91-2F97-95BE-253E-B5BF0101EA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3748" y="3551773"/>
            <a:ext cx="3240487" cy="172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434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3737C-2F9D-971F-3C92-675299E26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8A474-65AE-2906-D01B-BD286A6B3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1" y="116632"/>
            <a:ext cx="7128024" cy="1080120"/>
          </a:xfrm>
        </p:spPr>
        <p:txBody>
          <a:bodyPr anchor="b">
            <a:normAutofit/>
          </a:bodyPr>
          <a:lstStyle/>
          <a:p>
            <a:r>
              <a:rPr lang="en-GB" dirty="0" err="1"/>
              <a:t>Rädsla</a:t>
            </a:r>
            <a:r>
              <a:rPr lang="en-GB" dirty="0"/>
              <a:t>/</a:t>
            </a:r>
            <a:r>
              <a:rPr lang="en-GB" dirty="0" err="1"/>
              <a:t>osäkerhet</a:t>
            </a:r>
            <a:r>
              <a:rPr lang="en-GB" dirty="0"/>
              <a:t>  </a:t>
            </a:r>
            <a:r>
              <a:rPr lang="en-GB" dirty="0" err="1"/>
              <a:t>Sociala</a:t>
            </a:r>
            <a:r>
              <a:rPr lang="en-GB" dirty="0"/>
              <a:t> </a:t>
            </a:r>
            <a:r>
              <a:rPr lang="en-GB" dirty="0" err="1"/>
              <a:t>rädslor</a:t>
            </a:r>
            <a:r>
              <a:rPr lang="en-GB" dirty="0"/>
              <a:t> (M1 &amp; M6) </a:t>
            </a:r>
            <a:endParaRPr lang="en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E35B88D6-68F6-ADF8-0AF8-FFCAEE2F9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1" y="1372437"/>
            <a:ext cx="2880320" cy="1501705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37C8786E-1B9B-0E51-9423-A2D44B08E0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796" y="1392807"/>
            <a:ext cx="2880320" cy="1517845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F2C01B03-283C-3E73-7F60-07EF3458C9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1681" y="3020873"/>
            <a:ext cx="2880319" cy="1700878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D0DD65FF-EC12-BC0A-3250-AE18640088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3862" y="3020873"/>
            <a:ext cx="2978254" cy="1632263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A58831BB-1BFA-0333-566A-732E183498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1681" y="4822514"/>
            <a:ext cx="2880319" cy="163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102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35B20-2049-454E-85C1-80429B26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116632"/>
            <a:ext cx="7740352" cy="1080120"/>
          </a:xfrm>
        </p:spPr>
        <p:txBody>
          <a:bodyPr>
            <a:normAutofit/>
          </a:bodyPr>
          <a:lstStyle/>
          <a:p>
            <a:r>
              <a:rPr lang="en-GB" sz="2700" dirty="0" err="1"/>
              <a:t>Rädsla</a:t>
            </a:r>
            <a:r>
              <a:rPr lang="en-GB" sz="2700" dirty="0"/>
              <a:t>/</a:t>
            </a:r>
            <a:r>
              <a:rPr lang="en-GB" sz="2700" dirty="0" err="1"/>
              <a:t>osäkerhet</a:t>
            </a:r>
            <a:r>
              <a:rPr lang="en-GB" sz="2700" dirty="0"/>
              <a:t>  </a:t>
            </a:r>
            <a:r>
              <a:rPr lang="en-GB" sz="2700" dirty="0" err="1"/>
              <a:t>Miljörädslor</a:t>
            </a:r>
            <a:r>
              <a:rPr lang="en-GB" sz="2700" dirty="0"/>
              <a:t> (M4, M5, M7 &amp;  M8) </a:t>
            </a:r>
            <a:endParaRPr lang="en-SE" sz="2700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2C118462-095F-2032-F717-D88FA3A44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9794" y="1588036"/>
            <a:ext cx="2314898" cy="1228896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5803D8B4-5900-1C06-C177-22F7F955F3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1545167"/>
            <a:ext cx="2229161" cy="1314633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598879A8-CF72-2DCE-3C02-181BC4F319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2189" y="2970598"/>
            <a:ext cx="2248214" cy="1276528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BFBE9BEB-C590-7ACB-D0E0-830D5B62E9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8856" y="2989651"/>
            <a:ext cx="2219635" cy="1257475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EEAC798A-06D7-EEC4-B67A-3C76969363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8856" y="4357368"/>
            <a:ext cx="2343477" cy="1238423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490B566A-8998-2158-31BB-4C5E17ACFA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3136" y="4400792"/>
            <a:ext cx="2286319" cy="1228896"/>
          </a:xfrm>
          <a:prstGeom prst="rect">
            <a:avLst/>
          </a:prstGeom>
        </p:spPr>
      </p:pic>
      <p:sp>
        <p:nvSpPr>
          <p:cNvPr id="15" name="textruta 14">
            <a:extLst>
              <a:ext uri="{FF2B5EF4-FFF2-40B4-BE49-F238E27FC236}">
                <a16:creationId xmlns:a16="http://schemas.microsoft.com/office/drawing/2014/main" id="{73722FA8-9D65-5E0E-5906-C6F01DE561B2}"/>
              </a:ext>
            </a:extLst>
          </p:cNvPr>
          <p:cNvSpPr txBox="1"/>
          <p:nvPr/>
        </p:nvSpPr>
        <p:spPr>
          <a:xfrm>
            <a:off x="7092279" y="4437112"/>
            <a:ext cx="1870895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sv-SE" dirty="0"/>
              <a:t>Kom ihåg </a:t>
            </a:r>
            <a:r>
              <a:rPr lang="sv-SE"/>
              <a:t>att 15 </a:t>
            </a:r>
            <a:r>
              <a:rPr lang="sv-SE" dirty="0"/>
              <a:t>% av hundarna inte genomförde M8 alls!</a:t>
            </a:r>
          </a:p>
        </p:txBody>
      </p:sp>
    </p:spTree>
    <p:extLst>
      <p:ext uri="{BB962C8B-B14F-4D97-AF65-F5344CB8AC3E}">
        <p14:creationId xmlns:p14="http://schemas.microsoft.com/office/powerpoint/2010/main" val="1848491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ED4C7-6B2F-93F4-94B5-308F05279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360F17-7F39-878B-A529-B9AAD39D4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1" y="116632"/>
            <a:ext cx="7128024" cy="1080120"/>
          </a:xfrm>
        </p:spPr>
        <p:txBody>
          <a:bodyPr anchor="b">
            <a:normAutofit/>
          </a:bodyPr>
          <a:lstStyle/>
          <a:p>
            <a:r>
              <a:rPr lang="sv-SE" dirty="0"/>
              <a:t>Hot/Aggression (M1, M4 &amp; M6)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7782DE64-45DF-740B-2CA3-982813F54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628800"/>
            <a:ext cx="2324424" cy="1257475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7185A841-40D3-D6DB-EFEF-78FF8EF29C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1666905"/>
            <a:ext cx="2191056" cy="1219370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FF1B052B-7336-8F40-8688-702AE4B392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6716" y="3068960"/>
            <a:ext cx="2286319" cy="1247949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41E2A559-69DA-B2B2-478C-D7E48842C0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9879" y="3104297"/>
            <a:ext cx="2229161" cy="1228896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9613623F-1823-621C-B044-2B70E970A2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7664" y="4499594"/>
            <a:ext cx="2286319" cy="12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0278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C6904318-4FE7-9775-468B-4A6BFAE12A6E}"/>
              </a:ext>
            </a:extLst>
          </p:cNvPr>
          <p:cNvSpPr txBox="1"/>
          <p:nvPr/>
        </p:nvSpPr>
        <p:spPr>
          <a:xfrm>
            <a:off x="1907704" y="476672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b="1" dirty="0">
                <a:solidFill>
                  <a:schemeClr val="bg2"/>
                </a:solidFill>
              </a:rPr>
              <a:t>Tänk på procenten…..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1B8485C7-1ED1-716B-44C3-B4BFA2F90DE2}"/>
              </a:ext>
            </a:extLst>
          </p:cNvPr>
          <p:cNvSpPr txBox="1"/>
          <p:nvPr/>
        </p:nvSpPr>
        <p:spPr>
          <a:xfrm>
            <a:off x="1403648" y="2150854"/>
            <a:ext cx="626469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Hundar beskrivna under åren 2012-2024		</a:t>
            </a:r>
          </a:p>
          <a:p>
            <a:endParaRPr lang="sv-SE" b="1" dirty="0"/>
          </a:p>
          <a:p>
            <a:r>
              <a:rPr lang="sv-SE" b="1" dirty="0"/>
              <a:t>Japansk spets			 97</a:t>
            </a:r>
          </a:p>
          <a:p>
            <a:r>
              <a:rPr lang="sv-SE" dirty="0"/>
              <a:t>Isländsk vallhund			200</a:t>
            </a:r>
          </a:p>
          <a:p>
            <a:r>
              <a:rPr lang="sv-SE" dirty="0"/>
              <a:t>Finsk lapphund 			744</a:t>
            </a:r>
          </a:p>
          <a:p>
            <a:r>
              <a:rPr lang="sv-SE" dirty="0"/>
              <a:t>Jämthund 			135</a:t>
            </a:r>
          </a:p>
          <a:p>
            <a:r>
              <a:rPr lang="sv-SE" dirty="0"/>
              <a:t>Lapsk vallhund 			161</a:t>
            </a:r>
          </a:p>
          <a:p>
            <a:r>
              <a:rPr lang="sv-SE" dirty="0"/>
              <a:t>Svensk lapphund 			152</a:t>
            </a:r>
          </a:p>
          <a:p>
            <a:r>
              <a:rPr lang="sv-SE" dirty="0"/>
              <a:t>			</a:t>
            </a:r>
          </a:p>
          <a:p>
            <a:endParaRPr lang="sv-SE" dirty="0"/>
          </a:p>
          <a:p>
            <a:r>
              <a:rPr lang="sv-SE" b="1" dirty="0"/>
              <a:t>Det finns mycket BPH data att tillgå men den bygger ju bara på de hundar som är beskrivna!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35365829"/>
      </p:ext>
    </p:extLst>
  </p:cSld>
  <p:clrMapOvr>
    <a:masterClrMapping/>
  </p:clrMapOvr>
</p:sld>
</file>

<file path=ppt/theme/theme1.xml><?xml version="1.0" encoding="utf-8"?>
<a:theme xmlns:a="http://schemas.openxmlformats.org/drawingml/2006/main" name="Skk ppt">
  <a:themeElements>
    <a:clrScheme name="Skk">
      <a:dk1>
        <a:sysClr val="windowText" lastClr="000000"/>
      </a:dk1>
      <a:lt1>
        <a:srgbClr val="FFFFFF"/>
      </a:lt1>
      <a:dk2>
        <a:srgbClr val="24B258"/>
      </a:dk2>
      <a:lt2>
        <a:srgbClr val="FFFFFF"/>
      </a:lt2>
      <a:accent1>
        <a:srgbClr val="24B258"/>
      </a:accent1>
      <a:accent2>
        <a:srgbClr val="A00040"/>
      </a:accent2>
      <a:accent3>
        <a:srgbClr val="9E9E07"/>
      </a:accent3>
      <a:accent4>
        <a:srgbClr val="006B77"/>
      </a:accent4>
      <a:accent5>
        <a:srgbClr val="D36D00"/>
      </a:accent5>
      <a:accent6>
        <a:srgbClr val="ADAFAA"/>
      </a:accent6>
      <a:hlink>
        <a:srgbClr val="0000FF"/>
      </a:hlink>
      <a:folHlink>
        <a:srgbClr val="800080"/>
      </a:folHlink>
    </a:clrScheme>
    <a:fontScheme name="Skk pp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SKK presentation - mall</Template>
  <TotalTime>48330</TotalTime>
  <Words>331</Words>
  <Application>Microsoft Office PowerPoint</Application>
  <PresentationFormat>Bildspel på skärmen (4:3)</PresentationFormat>
  <Paragraphs>53</Paragraphs>
  <Slides>16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19" baseType="lpstr">
      <vt:lpstr>Arial</vt:lpstr>
      <vt:lpstr>Calibri</vt:lpstr>
      <vt:lpstr>Skk ppt</vt:lpstr>
      <vt:lpstr>Japansk spets </vt:lpstr>
      <vt:lpstr>Japansk spets</vt:lpstr>
      <vt:lpstr>Översikt BPH</vt:lpstr>
      <vt:lpstr>Följ generationerna!</vt:lpstr>
      <vt:lpstr>Spindel (enbart svenskfödda hundar ingår)  200 spindel</vt:lpstr>
      <vt:lpstr>PowerPoint-presentation</vt:lpstr>
      <vt:lpstr>Socialitet/hälsning/undergivenhet M1 &amp; M6 </vt:lpstr>
      <vt:lpstr>Lekintresse, M2</vt:lpstr>
      <vt:lpstr>Engagemang för mat, M3</vt:lpstr>
      <vt:lpstr>PowerPoint-presentation</vt:lpstr>
      <vt:lpstr>Nyfikenhet</vt:lpstr>
      <vt:lpstr>Nyfikenhet M4,M5 &amp; M8, samt M2-M6 (us. av annat)</vt:lpstr>
      <vt:lpstr>Rädsla/osäkerhet  Sociala rädslor (M1 &amp; M6) </vt:lpstr>
      <vt:lpstr>Rädsla/osäkerhet  Miljörädslor (M4, M5, M7 &amp;  M8) </vt:lpstr>
      <vt:lpstr>Hot/Aggression (M1, M4 &amp; M6)</vt:lpstr>
      <vt:lpstr>PowerPoint-presentation</vt:lpstr>
    </vt:vector>
  </TitlesOfParts>
  <Company>Svenska Kennelklubben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Helena Frögéli</dc:creator>
  <cp:lastModifiedBy>Catharina Brandsten</cp:lastModifiedBy>
  <cp:revision>279</cp:revision>
  <dcterms:created xsi:type="dcterms:W3CDTF">2016-11-03T07:57:24Z</dcterms:created>
  <dcterms:modified xsi:type="dcterms:W3CDTF">2025-04-13T07:11:12Z</dcterms:modified>
</cp:coreProperties>
</file>